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6"/>
  </p:notesMasterIdLst>
  <p:sldIdLst>
    <p:sldId id="256" r:id="rId2"/>
    <p:sldId id="257" r:id="rId3"/>
    <p:sldId id="258" r:id="rId4"/>
    <p:sldId id="259" r:id="rId5"/>
    <p:sldId id="266" r:id="rId6"/>
    <p:sldId id="269" r:id="rId7"/>
    <p:sldId id="268" r:id="rId8"/>
    <p:sldId id="260" r:id="rId9"/>
    <p:sldId id="261" r:id="rId10"/>
    <p:sldId id="267" r:id="rId11"/>
    <p:sldId id="262" r:id="rId12"/>
    <p:sldId id="263" r:id="rId13"/>
    <p:sldId id="264" r:id="rId14"/>
    <p:sldId id="265" r:id="rId15"/>
  </p:sldIdLst>
  <p:sldSz cx="9144000" cy="5143500" type="screen16x9"/>
  <p:notesSz cx="6858000" cy="9144000"/>
  <p:embeddedFontLst>
    <p:embeddedFont>
      <p:font typeface="Playfair Display" panose="00000500000000000000" pitchFamily="2" charset="0"/>
      <p:regular r:id="rId17"/>
      <p:bold r:id="rId18"/>
      <p:italic r:id="rId19"/>
      <p:boldItalic r:id="rId20"/>
    </p:embeddedFont>
    <p:embeddedFont>
      <p:font typeface="Trebuchet MS" panose="020B0603020202020204" pitchFamily="34" charset="0"/>
      <p:regular r:id="rId21"/>
      <p:bold r:id="rId22"/>
      <p:italic r:id="rId23"/>
      <p:boldItalic r:id="rId24"/>
    </p:embeddedFont>
    <p:embeddedFont>
      <p:font typeface="Wingdings 3" panose="05040102010807070707" pitchFamily="18" charset="2"/>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42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053e6f9d1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053e6f9d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053e6f9d1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053e6f9d1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053e6f9d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053e6f9d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053e6f9d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053e6f9d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053e6f9d1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053e6f9d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053e6f9d1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1053e6f9d1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053e6f9d1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053e6f9d1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837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053e6f9d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053e6f9d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053e6f9d1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053e6f9d1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053e6f9d1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053e6f9d1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33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053e6f9d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053e6f9d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6200754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5630969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25684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8346884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74384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7547116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723940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2368588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2600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2187642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83663284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737129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394329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1418370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3636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6126885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5" name="Date Placeholder 4"/>
          <p:cNvSpPr>
            <a:spLocks noGrp="1"/>
          </p:cNvSpPr>
          <p:nvPr>
            <p:ph type="dt" sz="half" idx="10"/>
          </p:nvPr>
        </p:nvSpPr>
        <p:spPr/>
        <p:txBody>
          <a:bodyPr/>
          <a:lstStyle/>
          <a:p>
            <a:fld id="{12EF78E3-FDA3-4D28-AAA2-0B81F349A39D}" type="datetimeFigureOut">
              <a:rPr lang="en-US" smtClean="0"/>
              <a:t>2/1/2022</a:t>
            </a:fld>
            <a:endParaRPr lang="en-US" dirty="0"/>
          </a:p>
        </p:txBody>
      </p:sp>
    </p:spTree>
    <p:extLst>
      <p:ext uri="{BB962C8B-B14F-4D97-AF65-F5344CB8AC3E}">
        <p14:creationId xmlns:p14="http://schemas.microsoft.com/office/powerpoint/2010/main" val="18476394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C35BB1C6-BF8F-4481-8AB2-603A1C8A906A}" type="datetimeFigureOut">
              <a:rPr lang="en-US" smtClean="0"/>
              <a:t>2/1/2022</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139378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963032" y="720559"/>
            <a:ext cx="5825202" cy="1234727"/>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dirty="0"/>
              <a:t>Baildon Youth Council Oct-Dec Report </a:t>
            </a:r>
            <a:endParaRPr dirty="0"/>
          </a:p>
        </p:txBody>
      </p:sp>
      <p:pic>
        <p:nvPicPr>
          <p:cNvPr id="2" name="Picture 1"/>
          <p:cNvPicPr>
            <a:picLocks noChangeAspect="1"/>
          </p:cNvPicPr>
          <p:nvPr/>
        </p:nvPicPr>
        <p:blipFill>
          <a:blip r:embed="rId3"/>
          <a:stretch>
            <a:fillRect/>
          </a:stretch>
        </p:blipFill>
        <p:spPr>
          <a:xfrm>
            <a:off x="2087023" y="3038127"/>
            <a:ext cx="3911755" cy="1790924"/>
          </a:xfrm>
          <a:prstGeom prst="rect">
            <a:avLst/>
          </a:prstGeom>
        </p:spPr>
      </p:pic>
      <p:pic>
        <p:nvPicPr>
          <p:cNvPr id="3" name="Picture 2"/>
          <p:cNvPicPr>
            <a:picLocks noChangeAspect="1"/>
          </p:cNvPicPr>
          <p:nvPr/>
        </p:nvPicPr>
        <p:blipFill>
          <a:blip r:embed="rId4"/>
          <a:stretch>
            <a:fillRect/>
          </a:stretch>
        </p:blipFill>
        <p:spPr>
          <a:xfrm>
            <a:off x="5825679" y="2430308"/>
            <a:ext cx="1082713" cy="1082713"/>
          </a:xfrm>
          <a:prstGeom prst="rect">
            <a:avLst/>
          </a:prstGeom>
        </p:spPr>
      </p:pic>
      <p:pic>
        <p:nvPicPr>
          <p:cNvPr id="4" name="Picture 3"/>
          <p:cNvPicPr>
            <a:picLocks noChangeAspect="1"/>
          </p:cNvPicPr>
          <p:nvPr/>
        </p:nvPicPr>
        <p:blipFill>
          <a:blip r:embed="rId5"/>
          <a:stretch>
            <a:fillRect/>
          </a:stretch>
        </p:blipFill>
        <p:spPr>
          <a:xfrm>
            <a:off x="762042" y="2850531"/>
            <a:ext cx="1324981" cy="1324981"/>
          </a:xfrm>
          <a:prstGeom prst="rect">
            <a:avLst/>
          </a:prstGeom>
        </p:spPr>
      </p:pic>
      <p:pic>
        <p:nvPicPr>
          <p:cNvPr id="5" name="Picture 4"/>
          <p:cNvPicPr>
            <a:picLocks noChangeAspect="1"/>
          </p:cNvPicPr>
          <p:nvPr/>
        </p:nvPicPr>
        <p:blipFill>
          <a:blip r:embed="rId6"/>
          <a:stretch>
            <a:fillRect/>
          </a:stretch>
        </p:blipFill>
        <p:spPr>
          <a:xfrm>
            <a:off x="2783859" y="1946353"/>
            <a:ext cx="2183548" cy="1091774"/>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Community outreach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sz="3100" dirty="0">
                <a:solidFill>
                  <a:srgbClr val="7030A0"/>
                </a:solidFill>
              </a:rPr>
              <a:t>COP26</a:t>
            </a:r>
            <a:endParaRPr sz="3100" dirty="0">
              <a:solidFill>
                <a:srgbClr val="7030A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13631">
            <a:off x="509294" y="2005469"/>
            <a:ext cx="2107233" cy="280964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1719" y="1734005"/>
            <a:ext cx="2118383" cy="2824511"/>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9363" b="9770"/>
          <a:stretch/>
        </p:blipFill>
        <p:spPr>
          <a:xfrm rot="754583">
            <a:off x="5718841" y="1926498"/>
            <a:ext cx="1972537" cy="2799285"/>
          </a:xfrm>
          <a:prstGeom prst="rect">
            <a:avLst/>
          </a:prstGeom>
        </p:spPr>
      </p:pic>
    </p:spTree>
    <p:extLst>
      <p:ext uri="{BB962C8B-B14F-4D97-AF65-F5344CB8AC3E}">
        <p14:creationId xmlns:p14="http://schemas.microsoft.com/office/powerpoint/2010/main" val="191513684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Additional Activities:</a:t>
            </a:r>
            <a:endParaRPr/>
          </a:p>
        </p:txBody>
      </p:sp>
      <p:sp>
        <p:nvSpPr>
          <p:cNvPr id="96" name="Google Shape;96;p19"/>
          <p:cNvSpPr txBox="1">
            <a:spLocks noGrp="1"/>
          </p:cNvSpPr>
          <p:nvPr>
            <p:ph type="body" idx="1"/>
          </p:nvPr>
        </p:nvSpPr>
        <p:spPr>
          <a:xfrm>
            <a:off x="-532842" y="1144865"/>
            <a:ext cx="8520600" cy="3334800"/>
          </a:xfrm>
          <a:prstGeom prst="rect">
            <a:avLst/>
          </a:prstGeom>
        </p:spPr>
        <p:txBody>
          <a:bodyPr spcFirstLastPara="1" wrap="square" lIns="91425" tIns="91425" rIns="91425" bIns="91425" anchor="t" anchorCtr="0">
            <a:normAutofit/>
          </a:bodyPr>
          <a:lstStyle/>
          <a:p>
            <a:pPr marL="914400" lvl="0" indent="-342900" algn="l" rtl="0">
              <a:spcBef>
                <a:spcPts val="0"/>
              </a:spcBef>
              <a:spcAft>
                <a:spcPts val="0"/>
              </a:spcAft>
              <a:buSzPts val="1800"/>
              <a:buChar char="-"/>
            </a:pPr>
            <a:r>
              <a:rPr lang="en-GB" sz="1600" dirty="0"/>
              <a:t>The Youth Council operated a buddy system for the HALE Christmas laser zone bonanza; accompanying and assisting socially isolated and vulnerable young people. </a:t>
            </a:r>
            <a:endParaRPr sz="1600" dirty="0"/>
          </a:p>
          <a:p>
            <a:pPr marL="0" lvl="0" indent="0" algn="l" rtl="0">
              <a:spcBef>
                <a:spcPts val="1200"/>
              </a:spcBef>
              <a:spcAft>
                <a:spcPts val="0"/>
              </a:spcAft>
              <a:buNone/>
            </a:pPr>
            <a:endParaRPr dirty="0"/>
          </a:p>
          <a:p>
            <a:pPr marL="914400" lvl="0" indent="0" algn="l" rtl="0">
              <a:spcBef>
                <a:spcPts val="1200"/>
              </a:spcBef>
              <a:spcAft>
                <a:spcPts val="1200"/>
              </a:spcAft>
              <a:buNone/>
            </a:pPr>
            <a:endParaRPr dirty="0"/>
          </a:p>
        </p:txBody>
      </p:sp>
      <p:pic>
        <p:nvPicPr>
          <p:cNvPr id="97" name="Google Shape;97;p19"/>
          <p:cNvPicPr preferRelativeResize="0"/>
          <p:nvPr/>
        </p:nvPicPr>
        <p:blipFill>
          <a:blip r:embed="rId3">
            <a:alphaModFix/>
          </a:blip>
          <a:stretch>
            <a:fillRect/>
          </a:stretch>
        </p:blipFill>
        <p:spPr>
          <a:xfrm>
            <a:off x="491300" y="2292737"/>
            <a:ext cx="3581400" cy="2676525"/>
          </a:xfrm>
          <a:prstGeom prst="rect">
            <a:avLst/>
          </a:prstGeom>
          <a:noFill/>
          <a:ln>
            <a:noFill/>
          </a:ln>
        </p:spPr>
      </p:pic>
      <p:pic>
        <p:nvPicPr>
          <p:cNvPr id="98" name="Google Shape;98;p19"/>
          <p:cNvPicPr preferRelativeResize="0"/>
          <p:nvPr/>
        </p:nvPicPr>
        <p:blipFill>
          <a:blip r:embed="rId4">
            <a:alphaModFix/>
          </a:blip>
          <a:stretch>
            <a:fillRect/>
          </a:stretch>
        </p:blipFill>
        <p:spPr>
          <a:xfrm>
            <a:off x="4415883" y="2273687"/>
            <a:ext cx="3571875" cy="2695575"/>
          </a:xfrm>
          <a:prstGeom prst="rect">
            <a:avLst/>
          </a:prstGeom>
          <a:noFill/>
          <a:ln>
            <a:noFill/>
          </a:ln>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Awareness Activities </a:t>
            </a:r>
            <a:endParaRPr/>
          </a:p>
        </p:txBody>
      </p:sp>
      <p:sp>
        <p:nvSpPr>
          <p:cNvPr id="104" name="Google Shape;104;p20"/>
          <p:cNvSpPr txBox="1">
            <a:spLocks noGrp="1"/>
          </p:cNvSpPr>
          <p:nvPr>
            <p:ph type="body" idx="1"/>
          </p:nvPr>
        </p:nvSpPr>
        <p:spPr>
          <a:xfrm>
            <a:off x="304790" y="877236"/>
            <a:ext cx="2216700" cy="3334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2"/>
              </a:buClr>
              <a:buSzPct val="61111"/>
              <a:buFont typeface="Arial"/>
              <a:buNone/>
            </a:pPr>
            <a:r>
              <a:rPr lang="en-GB" sz="1600" dirty="0"/>
              <a:t>Mental health</a:t>
            </a:r>
            <a:endParaRPr sz="1600" dirty="0"/>
          </a:p>
          <a:p>
            <a:pPr marL="0" lvl="0" indent="0" algn="l" rtl="0">
              <a:spcBef>
                <a:spcPts val="1200"/>
              </a:spcBef>
              <a:spcAft>
                <a:spcPts val="0"/>
              </a:spcAft>
              <a:buClr>
                <a:schemeClr val="dk2"/>
              </a:buClr>
              <a:buSzPct val="61111"/>
              <a:buFont typeface="Arial"/>
              <a:buNone/>
            </a:pPr>
            <a:r>
              <a:rPr lang="en-GB" sz="1600" dirty="0"/>
              <a:t>Promoting British Youth Council Mental Health Campaign. </a:t>
            </a:r>
            <a:endParaRPr sz="1600" dirty="0"/>
          </a:p>
          <a:p>
            <a:pPr marL="0" lvl="0" indent="0" algn="l" rtl="0">
              <a:spcBef>
                <a:spcPts val="1200"/>
              </a:spcBef>
              <a:spcAft>
                <a:spcPts val="0"/>
              </a:spcAft>
              <a:buClr>
                <a:schemeClr val="dk2"/>
              </a:buClr>
              <a:buSzPct val="61111"/>
              <a:buFont typeface="Arial"/>
              <a:buNone/>
            </a:pPr>
            <a:r>
              <a:rPr lang="en-GB" sz="1600" dirty="0"/>
              <a:t>We want our Parliament to: Recognise that our minds matter, and improve the access to and quality of our mental health services.</a:t>
            </a:r>
            <a:endParaRPr sz="1600" dirty="0"/>
          </a:p>
          <a:p>
            <a:pPr marL="0" lvl="0" indent="0" algn="l" rtl="0">
              <a:spcBef>
                <a:spcPts val="1200"/>
              </a:spcBef>
              <a:spcAft>
                <a:spcPts val="0"/>
              </a:spcAft>
              <a:buClr>
                <a:schemeClr val="dk2"/>
              </a:buClr>
              <a:buSzPct val="61111"/>
              <a:buFont typeface="Arial"/>
              <a:buNone/>
            </a:pPr>
            <a:endParaRPr dirty="0"/>
          </a:p>
          <a:p>
            <a:pPr marL="0" lvl="0" indent="0" algn="l" rtl="0">
              <a:spcBef>
                <a:spcPts val="1200"/>
              </a:spcBef>
              <a:spcAft>
                <a:spcPts val="1200"/>
              </a:spcAft>
              <a:buNone/>
            </a:pPr>
            <a:endParaRPr dirty="0"/>
          </a:p>
        </p:txBody>
      </p:sp>
      <p:pic>
        <p:nvPicPr>
          <p:cNvPr id="105" name="Google Shape;105;p20"/>
          <p:cNvPicPr preferRelativeResize="0"/>
          <p:nvPr/>
        </p:nvPicPr>
        <p:blipFill>
          <a:blip r:embed="rId3">
            <a:alphaModFix/>
          </a:blip>
          <a:stretch>
            <a:fillRect/>
          </a:stretch>
        </p:blipFill>
        <p:spPr>
          <a:xfrm>
            <a:off x="2528400" y="1017725"/>
            <a:ext cx="6310798" cy="3451367"/>
          </a:xfrm>
          <a:prstGeom prst="rect">
            <a:avLst/>
          </a:prstGeom>
          <a:noFill/>
          <a:ln>
            <a:noFill/>
          </a:ln>
        </p:spPr>
      </p:pic>
      <p:pic>
        <p:nvPicPr>
          <p:cNvPr id="106" name="Google Shape;106;p20"/>
          <p:cNvPicPr preferRelativeResize="0"/>
          <p:nvPr/>
        </p:nvPicPr>
        <p:blipFill>
          <a:blip r:embed="rId4">
            <a:alphaModFix/>
          </a:blip>
          <a:stretch>
            <a:fillRect/>
          </a:stretch>
        </p:blipFill>
        <p:spPr>
          <a:xfrm>
            <a:off x="311700" y="3891623"/>
            <a:ext cx="1683725" cy="942025"/>
          </a:xfrm>
          <a:prstGeom prst="rect">
            <a:avLst/>
          </a:prstGeom>
          <a:noFill/>
          <a:ln>
            <a:noFill/>
          </a:ln>
        </p:spPr>
      </p:pic>
      <p:pic>
        <p:nvPicPr>
          <p:cNvPr id="107" name="Google Shape;107;p20"/>
          <p:cNvPicPr preferRelativeResize="0"/>
          <p:nvPr/>
        </p:nvPicPr>
        <p:blipFill>
          <a:blip r:embed="rId5">
            <a:alphaModFix/>
          </a:blip>
          <a:stretch>
            <a:fillRect/>
          </a:stretch>
        </p:blipFill>
        <p:spPr>
          <a:xfrm>
            <a:off x="2528388" y="3430863"/>
            <a:ext cx="3381375" cy="1038225"/>
          </a:xfrm>
          <a:prstGeom prst="rect">
            <a:avLst/>
          </a:prstGeom>
          <a:noFill/>
          <a:ln>
            <a:noFill/>
          </a:ln>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Educational Sessions</a:t>
            </a:r>
            <a:endParaRPr/>
          </a:p>
        </p:txBody>
      </p:sp>
      <p:sp>
        <p:nvSpPr>
          <p:cNvPr id="113" name="Google Shape;113;p21"/>
          <p:cNvSpPr txBox="1">
            <a:spLocks noGrp="1"/>
          </p:cNvSpPr>
          <p:nvPr>
            <p:ph type="body" idx="1"/>
          </p:nvPr>
        </p:nvSpPr>
        <p:spPr>
          <a:xfrm>
            <a:off x="0" y="1017725"/>
            <a:ext cx="8520600" cy="3334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sz="1600" b="1" dirty="0"/>
              <a:t>Healthy Eating workshops: </a:t>
            </a:r>
            <a:r>
              <a:rPr lang="en-GB" sz="1600" dirty="0"/>
              <a:t>We have delivered a number of different healthy eating workshops where interesting meals were demonstrated to both the members of the open access group as well as the BYC</a:t>
            </a:r>
            <a:endParaRPr sz="1600" dirty="0"/>
          </a:p>
        </p:txBody>
      </p:sp>
      <p:pic>
        <p:nvPicPr>
          <p:cNvPr id="114" name="Google Shape;114;p21"/>
          <p:cNvPicPr preferRelativeResize="0"/>
          <p:nvPr/>
        </p:nvPicPr>
        <p:blipFill>
          <a:blip r:embed="rId3">
            <a:alphaModFix/>
          </a:blip>
          <a:stretch>
            <a:fillRect/>
          </a:stretch>
        </p:blipFill>
        <p:spPr>
          <a:xfrm>
            <a:off x="740875" y="2280774"/>
            <a:ext cx="4142350" cy="2486500"/>
          </a:xfrm>
          <a:prstGeom prst="rect">
            <a:avLst/>
          </a:prstGeom>
          <a:noFill/>
          <a:ln>
            <a:noFill/>
          </a:ln>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How we had fun!</a:t>
            </a:r>
            <a:endParaRPr/>
          </a:p>
        </p:txBody>
      </p:sp>
      <p:sp>
        <p:nvSpPr>
          <p:cNvPr id="120" name="Google Shape;120;p22"/>
          <p:cNvSpPr/>
          <p:nvPr/>
        </p:nvSpPr>
        <p:spPr>
          <a:xfrm>
            <a:off x="367798" y="1450074"/>
            <a:ext cx="3858546" cy="7901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gradFill>
                  <a:gsLst>
                    <a:gs pos="0">
                      <a:srgbClr val="FAED5C"/>
                    </a:gs>
                    <a:gs pos="100000">
                      <a:srgbClr val="C6B60E"/>
                    </a:gs>
                  </a:gsLst>
                  <a:lin ang="5400012" scaled="0"/>
                </a:gradFill>
                <a:latin typeface="Arial"/>
              </a:rPr>
              <a:t>Football</a:t>
            </a:r>
          </a:p>
        </p:txBody>
      </p:sp>
      <p:sp>
        <p:nvSpPr>
          <p:cNvPr id="121" name="Google Shape;121;p22"/>
          <p:cNvSpPr/>
          <p:nvPr/>
        </p:nvSpPr>
        <p:spPr>
          <a:xfrm>
            <a:off x="1827200" y="2672527"/>
            <a:ext cx="6910556" cy="7901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gradFill>
                  <a:gsLst>
                    <a:gs pos="0">
                      <a:srgbClr val="FAED5C"/>
                    </a:gs>
                    <a:gs pos="100000">
                      <a:srgbClr val="C6B60E"/>
                    </a:gs>
                  </a:gsLst>
                  <a:lin ang="5400012" scaled="0"/>
                </a:gradFill>
                <a:latin typeface="Arial"/>
              </a:rPr>
              <a:t>BOARD GAMES</a:t>
            </a:r>
          </a:p>
        </p:txBody>
      </p:sp>
      <p:sp>
        <p:nvSpPr>
          <p:cNvPr id="122" name="Google Shape;122;p22"/>
          <p:cNvSpPr/>
          <p:nvPr/>
        </p:nvSpPr>
        <p:spPr>
          <a:xfrm>
            <a:off x="535077" y="3801417"/>
            <a:ext cx="3858535" cy="1103456"/>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gradFill>
                  <a:gsLst>
                    <a:gs pos="0">
                      <a:srgbClr val="FAED5C"/>
                    </a:gs>
                    <a:gs pos="100000">
                      <a:srgbClr val="C6B60E"/>
                    </a:gs>
                  </a:gsLst>
                  <a:path path="circle">
                    <a:fillToRect l="50000" t="50000" r="50000" b="50000"/>
                  </a:path>
                  <a:tileRect/>
                </a:gradFill>
                <a:latin typeface="Arial"/>
              </a:rPr>
              <a:t>Food!</a:t>
            </a:r>
          </a:p>
        </p:txBody>
      </p:sp>
      <p:pic>
        <p:nvPicPr>
          <p:cNvPr id="123" name="Google Shape;123;p22"/>
          <p:cNvPicPr preferRelativeResize="0"/>
          <p:nvPr/>
        </p:nvPicPr>
        <p:blipFill>
          <a:blip r:embed="rId3">
            <a:alphaModFix/>
          </a:blip>
          <a:stretch>
            <a:fillRect/>
          </a:stretch>
        </p:blipFill>
        <p:spPr>
          <a:xfrm>
            <a:off x="5047100" y="3684900"/>
            <a:ext cx="1831549" cy="1373676"/>
          </a:xfrm>
          <a:prstGeom prst="rect">
            <a:avLst/>
          </a:prstGeom>
          <a:noFill/>
          <a:ln>
            <a:noFill/>
          </a:ln>
        </p:spPr>
      </p:pic>
      <p:pic>
        <p:nvPicPr>
          <p:cNvPr id="124" name="Google Shape;124;p22"/>
          <p:cNvPicPr preferRelativeResize="0"/>
          <p:nvPr/>
        </p:nvPicPr>
        <p:blipFill>
          <a:blip r:embed="rId4">
            <a:alphaModFix/>
          </a:blip>
          <a:stretch>
            <a:fillRect/>
          </a:stretch>
        </p:blipFill>
        <p:spPr>
          <a:xfrm>
            <a:off x="6769023" y="873774"/>
            <a:ext cx="1642674" cy="1152599"/>
          </a:xfrm>
          <a:prstGeom prst="rect">
            <a:avLst/>
          </a:prstGeom>
          <a:noFill/>
          <a:ln>
            <a:noFill/>
          </a:ln>
        </p:spPr>
      </p:pic>
      <p:pic>
        <p:nvPicPr>
          <p:cNvPr id="125" name="Google Shape;125;p22"/>
          <p:cNvPicPr preferRelativeResize="0"/>
          <p:nvPr/>
        </p:nvPicPr>
        <p:blipFill>
          <a:blip r:embed="rId5">
            <a:alphaModFix/>
          </a:blip>
          <a:stretch>
            <a:fillRect/>
          </a:stretch>
        </p:blipFill>
        <p:spPr>
          <a:xfrm>
            <a:off x="4497053" y="731375"/>
            <a:ext cx="1570849" cy="1713499"/>
          </a:xfrm>
          <a:prstGeom prst="rect">
            <a:avLst/>
          </a:prstGeom>
          <a:noFill/>
          <a:ln>
            <a:noFill/>
          </a:ln>
        </p:spPr>
      </p:pic>
      <p:pic>
        <p:nvPicPr>
          <p:cNvPr id="2" name="Picture 1"/>
          <p:cNvPicPr>
            <a:picLocks noChangeAspect="1"/>
          </p:cNvPicPr>
          <p:nvPr/>
        </p:nvPicPr>
        <p:blipFill>
          <a:blip r:embed="rId6"/>
          <a:stretch>
            <a:fillRect/>
          </a:stretch>
        </p:blipFill>
        <p:spPr>
          <a:xfrm>
            <a:off x="127545" y="2333738"/>
            <a:ext cx="1605110" cy="1240026"/>
          </a:xfrm>
          <a:prstGeom prst="rect">
            <a:avLst/>
          </a:prstGeom>
        </p:spPr>
      </p:pic>
      <p:pic>
        <p:nvPicPr>
          <p:cNvPr id="3" name="Picture 2"/>
          <p:cNvPicPr>
            <a:picLocks noChangeAspect="1"/>
          </p:cNvPicPr>
          <p:nvPr/>
        </p:nvPicPr>
        <p:blipFill>
          <a:blip r:embed="rId7"/>
          <a:stretch>
            <a:fillRect/>
          </a:stretch>
        </p:blipFill>
        <p:spPr>
          <a:xfrm>
            <a:off x="1193401" y="4006117"/>
            <a:ext cx="1078507" cy="898756"/>
          </a:xfrm>
          <a:prstGeom prst="rect">
            <a:avLst/>
          </a:prstGeom>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89398" y="24430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dirty="0"/>
              <a:t>General update/highlights</a:t>
            </a:r>
            <a:endParaRPr dirty="0"/>
          </a:p>
          <a:p>
            <a:pPr marL="0" lvl="0" indent="0" algn="l" rtl="0">
              <a:spcBef>
                <a:spcPts val="0"/>
              </a:spcBef>
              <a:spcAft>
                <a:spcPts val="0"/>
              </a:spcAft>
              <a:buClr>
                <a:schemeClr val="dk2"/>
              </a:buClr>
              <a:buSzPct val="36666"/>
              <a:buFont typeface="Arial"/>
              <a:buNone/>
            </a:pPr>
            <a:endParaRPr dirty="0"/>
          </a:p>
          <a:p>
            <a:pPr marL="0" lvl="0" indent="0" algn="l" rtl="0">
              <a:spcBef>
                <a:spcPts val="0"/>
              </a:spcBef>
              <a:spcAft>
                <a:spcPts val="0"/>
              </a:spcAft>
              <a:buNone/>
            </a:pPr>
            <a:endParaRPr dirty="0"/>
          </a:p>
        </p:txBody>
      </p:sp>
      <p:sp>
        <p:nvSpPr>
          <p:cNvPr id="64" name="Google Shape;64;p14"/>
          <p:cNvSpPr txBox="1"/>
          <p:nvPr/>
        </p:nvSpPr>
        <p:spPr>
          <a:xfrm>
            <a:off x="424926" y="916025"/>
            <a:ext cx="8019000" cy="4185731"/>
          </a:xfrm>
          <a:prstGeom prst="rect">
            <a:avLst/>
          </a:prstGeom>
          <a:noFill/>
          <a:ln w="76200" cap="flat" cmpd="sng">
            <a:noFill/>
            <a:prstDash val="solid"/>
            <a:round/>
            <a:headEnd type="none" w="sm" len="sm"/>
            <a:tailEnd type="none" w="sm" len="sm"/>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Playfair Display"/>
              <a:buChar char="-"/>
            </a:pPr>
            <a:r>
              <a:rPr lang="en-GB" sz="2000" dirty="0">
                <a:ea typeface="Playfair Display"/>
                <a:cs typeface="MV Boli" panose="02000500030200090000" pitchFamily="2" charset="0"/>
                <a:sym typeface="Playfair Display"/>
              </a:rPr>
              <a:t>Youth Council members x 5</a:t>
            </a:r>
            <a:endParaRPr sz="2000" dirty="0">
              <a:ea typeface="Playfair Display"/>
              <a:cs typeface="MV Boli" panose="02000500030200090000" pitchFamily="2" charset="0"/>
              <a:sym typeface="Playfair Display"/>
            </a:endParaRPr>
          </a:p>
          <a:p>
            <a:pPr marL="457200" lvl="0" indent="-355600" algn="l" rtl="0">
              <a:spcBef>
                <a:spcPts val="0"/>
              </a:spcBef>
              <a:spcAft>
                <a:spcPts val="0"/>
              </a:spcAft>
              <a:buSzPts val="2000"/>
              <a:buFont typeface="Playfair Display"/>
              <a:buChar char="-"/>
            </a:pPr>
            <a:r>
              <a:rPr lang="en-GB" sz="2000" dirty="0">
                <a:ea typeface="Playfair Display"/>
                <a:cs typeface="MV Boli" panose="02000500030200090000" pitchFamily="2" charset="0"/>
                <a:sym typeface="Playfair Display"/>
              </a:rPr>
              <a:t>3 total staff members</a:t>
            </a:r>
          </a:p>
          <a:p>
            <a:pPr marL="457200" lvl="0" indent="-355600" algn="l" rtl="0">
              <a:spcBef>
                <a:spcPts val="0"/>
              </a:spcBef>
              <a:spcAft>
                <a:spcPts val="0"/>
              </a:spcAft>
              <a:buSzPts val="2000"/>
              <a:buFont typeface="Playfair Display"/>
              <a:buChar char="-"/>
            </a:pPr>
            <a:r>
              <a:rPr lang="en-GB" sz="2000" dirty="0">
                <a:ea typeface="Playfair Display"/>
                <a:cs typeface="MV Boli" panose="02000500030200090000" pitchFamily="2" charset="0"/>
                <a:sym typeface="Playfair Display"/>
              </a:rPr>
              <a:t>We have  established a great working partnership with Bradford Youth Service, and have two staff who have been working alongside us consistently since November.</a:t>
            </a:r>
            <a:endParaRPr sz="2000" dirty="0">
              <a:ea typeface="Playfair Display"/>
              <a:cs typeface="MV Boli" panose="02000500030200090000" pitchFamily="2" charset="0"/>
              <a:sym typeface="Playfair Display"/>
            </a:endParaRPr>
          </a:p>
          <a:p>
            <a:pPr marL="457200" lvl="0" indent="-355600" algn="l" rtl="0">
              <a:spcBef>
                <a:spcPts val="0"/>
              </a:spcBef>
              <a:spcAft>
                <a:spcPts val="0"/>
              </a:spcAft>
              <a:buSzPts val="2000"/>
              <a:buFont typeface="Playfair Display"/>
              <a:buChar char="-"/>
            </a:pPr>
            <a:r>
              <a:rPr lang="en-GB" sz="2000" dirty="0">
                <a:ea typeface="Playfair Display"/>
                <a:cs typeface="MV Boli" panose="02000500030200090000" pitchFamily="2" charset="0"/>
                <a:sym typeface="Playfair Display"/>
              </a:rPr>
              <a:t>6 x Young councils members transitioned into further education and employment  assisted by the skills gained from their involvement in youth council</a:t>
            </a:r>
            <a:endParaRPr sz="2000" dirty="0">
              <a:ea typeface="Playfair Display"/>
              <a:cs typeface="MV Boli" panose="02000500030200090000" pitchFamily="2" charset="0"/>
              <a:sym typeface="Playfair Display"/>
            </a:endParaRPr>
          </a:p>
          <a:p>
            <a:pPr marL="457200" lvl="0" indent="-355600" algn="l" rtl="0">
              <a:spcBef>
                <a:spcPts val="0"/>
              </a:spcBef>
              <a:spcAft>
                <a:spcPts val="0"/>
              </a:spcAft>
              <a:buSzPts val="2000"/>
              <a:buFont typeface="Playfair Display"/>
              <a:buChar char="-"/>
            </a:pPr>
            <a:r>
              <a:rPr lang="en-GB" sz="2000" dirty="0">
                <a:ea typeface="Playfair Display"/>
                <a:cs typeface="MV Boli" panose="02000500030200090000" pitchFamily="2" charset="0"/>
                <a:sym typeface="Playfair Display"/>
              </a:rPr>
              <a:t>Young people still making progress towards New objectives sept for 2021 - 2022</a:t>
            </a:r>
            <a:endParaRPr sz="2000" dirty="0">
              <a:ea typeface="Playfair Display"/>
              <a:cs typeface="MV Boli" panose="02000500030200090000" pitchFamily="2" charset="0"/>
              <a:sym typeface="Playfair Display"/>
            </a:endParaRPr>
          </a:p>
          <a:p>
            <a:pPr marL="457200" lvl="0" indent="-355600" algn="l" rtl="0">
              <a:spcBef>
                <a:spcPts val="0"/>
              </a:spcBef>
              <a:spcAft>
                <a:spcPts val="0"/>
              </a:spcAft>
              <a:buSzPts val="2000"/>
              <a:buFont typeface="Playfair Display"/>
              <a:buChar char="-"/>
            </a:pPr>
            <a:r>
              <a:rPr lang="en-GB" sz="2000" dirty="0">
                <a:ea typeface="Playfair Display"/>
                <a:cs typeface="MV Boli" panose="02000500030200090000" pitchFamily="2" charset="0"/>
                <a:sym typeface="Playfair Display"/>
              </a:rPr>
              <a:t>Youth council carried out a Halloween event for Tuesday 26th October which was the opening for their open access youth club weekly on Tuesdays.</a:t>
            </a:r>
            <a:endParaRPr sz="2000" dirty="0">
              <a:ea typeface="Playfair Display"/>
              <a:cs typeface="MV Boli" panose="02000500030200090000" pitchFamily="2" charset="0"/>
              <a:sym typeface="Playfair Display"/>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Objectives</a:t>
            </a:r>
            <a:endParaRPr/>
          </a:p>
        </p:txBody>
      </p:sp>
      <p:sp>
        <p:nvSpPr>
          <p:cNvPr id="71" name="Google Shape;71;p15"/>
          <p:cNvSpPr txBox="1">
            <a:spLocks noGrp="1"/>
          </p:cNvSpPr>
          <p:nvPr>
            <p:ph type="body" idx="1"/>
          </p:nvPr>
        </p:nvSpPr>
        <p:spPr>
          <a:xfrm>
            <a:off x="311700" y="1234075"/>
            <a:ext cx="8520600" cy="2323164"/>
          </a:xfrm>
          <a:prstGeom prst="rect">
            <a:avLst/>
          </a:prstGeom>
          <a:solidFill>
            <a:srgbClr val="FFFFFF"/>
          </a:solidFill>
          <a:ln w="76200" cap="flat" cmpd="sng">
            <a:noFill/>
            <a:prstDash val="solid"/>
            <a:round/>
            <a:headEnd type="none" w="sm" len="sm"/>
            <a:tailEnd type="none" w="sm" len="sm"/>
          </a:ln>
        </p:spPr>
        <p:txBody>
          <a:bodyPr spcFirstLastPara="1" wrap="square" lIns="91425" tIns="91425" rIns="91425" bIns="91425" anchor="t" anchorCtr="0">
            <a:normAutofit/>
          </a:bodyPr>
          <a:lstStyle/>
          <a:p>
            <a:pPr marL="457200" lvl="0" indent="-361950" algn="l" rtl="0">
              <a:spcBef>
                <a:spcPts val="0"/>
              </a:spcBef>
              <a:spcAft>
                <a:spcPts val="0"/>
              </a:spcAft>
              <a:buSzPts val="2100"/>
              <a:buAutoNum type="arabicPeriod"/>
            </a:pPr>
            <a:r>
              <a:rPr lang="en-GB" sz="2100" dirty="0">
                <a:solidFill>
                  <a:schemeClr val="tx1">
                    <a:lumMod val="95000"/>
                    <a:lumOff val="5000"/>
                  </a:schemeClr>
                </a:solidFill>
              </a:rPr>
              <a:t>Community involvement – once a month from July 2021</a:t>
            </a:r>
            <a:endParaRPr sz="2100" dirty="0">
              <a:solidFill>
                <a:schemeClr val="tx1">
                  <a:lumMod val="95000"/>
                  <a:lumOff val="5000"/>
                </a:schemeClr>
              </a:solidFill>
            </a:endParaRPr>
          </a:p>
          <a:p>
            <a:pPr marL="457200" lvl="0" indent="-361950" algn="l" rtl="0">
              <a:spcBef>
                <a:spcPts val="0"/>
              </a:spcBef>
              <a:spcAft>
                <a:spcPts val="0"/>
              </a:spcAft>
              <a:buSzPts val="2100"/>
              <a:buAutoNum type="arabicPeriod"/>
            </a:pPr>
            <a:r>
              <a:rPr lang="en-GB" sz="2100" dirty="0">
                <a:solidFill>
                  <a:schemeClr val="tx1">
                    <a:lumMod val="95000"/>
                    <a:lumOff val="5000"/>
                  </a:schemeClr>
                </a:solidFill>
              </a:rPr>
              <a:t>Youth council members to be involved in the running of the open access youth group</a:t>
            </a:r>
            <a:endParaRPr sz="2100" dirty="0">
              <a:solidFill>
                <a:schemeClr val="tx1">
                  <a:lumMod val="95000"/>
                  <a:lumOff val="5000"/>
                </a:schemeClr>
              </a:solidFill>
            </a:endParaRPr>
          </a:p>
          <a:p>
            <a:pPr marL="457200" lvl="0" indent="-361950" algn="l" rtl="0">
              <a:spcBef>
                <a:spcPts val="0"/>
              </a:spcBef>
              <a:spcAft>
                <a:spcPts val="0"/>
              </a:spcAft>
              <a:buSzPts val="2100"/>
              <a:buAutoNum type="arabicPeriod"/>
            </a:pPr>
            <a:r>
              <a:rPr lang="en-GB" sz="2100" dirty="0">
                <a:solidFill>
                  <a:schemeClr val="tx1">
                    <a:lumMod val="95000"/>
                    <a:lumOff val="5000"/>
                  </a:schemeClr>
                </a:solidFill>
              </a:rPr>
              <a:t>Education sessions </a:t>
            </a:r>
            <a:endParaRPr sz="2100" dirty="0">
              <a:solidFill>
                <a:schemeClr val="tx1">
                  <a:lumMod val="95000"/>
                  <a:lumOff val="5000"/>
                </a:schemeClr>
              </a:solidFill>
            </a:endParaRPr>
          </a:p>
          <a:p>
            <a:pPr marL="457200" lvl="0" indent="-361950" algn="l" rtl="0">
              <a:spcBef>
                <a:spcPts val="0"/>
              </a:spcBef>
              <a:spcAft>
                <a:spcPts val="0"/>
              </a:spcAft>
              <a:buSzPts val="2100"/>
              <a:buAutoNum type="arabicPeriod"/>
            </a:pPr>
            <a:r>
              <a:rPr lang="en-GB" sz="2100" dirty="0">
                <a:solidFill>
                  <a:schemeClr val="tx1">
                    <a:lumMod val="95000"/>
                    <a:lumOff val="5000"/>
                  </a:schemeClr>
                </a:solidFill>
              </a:rPr>
              <a:t>Awareness sessions – including drop IN SESSIONS – consultations </a:t>
            </a:r>
            <a:endParaRPr sz="2100" dirty="0">
              <a:solidFill>
                <a:schemeClr val="tx1">
                  <a:lumMod val="95000"/>
                  <a:lumOff val="5000"/>
                </a:schemeClr>
              </a:solidFill>
            </a:endParaRPr>
          </a:p>
          <a:p>
            <a:pPr marL="457200" lvl="0" indent="-361950" algn="l" rtl="0">
              <a:spcBef>
                <a:spcPts val="0"/>
              </a:spcBef>
              <a:spcAft>
                <a:spcPts val="0"/>
              </a:spcAft>
              <a:buSzPts val="2100"/>
              <a:buAutoNum type="arabicPeriod"/>
            </a:pPr>
            <a:r>
              <a:rPr lang="en-GB" sz="2100" dirty="0">
                <a:solidFill>
                  <a:schemeClr val="tx1">
                    <a:lumMod val="95000"/>
                    <a:lumOff val="5000"/>
                  </a:schemeClr>
                </a:solidFill>
              </a:rPr>
              <a:t>Have fun, SAFELY</a:t>
            </a:r>
            <a:r>
              <a:rPr lang="en-GB" sz="2100" dirty="0"/>
              <a:t>.</a:t>
            </a:r>
            <a:endParaRPr sz="2100" dirty="0"/>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0600" y="15509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Did we meet our objectives Sept - Dec 2021?</a:t>
            </a:r>
            <a:endParaRPr dirty="0"/>
          </a:p>
        </p:txBody>
      </p:sp>
      <p:sp>
        <p:nvSpPr>
          <p:cNvPr id="77" name="Google Shape;77;p1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78" name="Google Shape;78;p16"/>
          <p:cNvSpPr txBox="1">
            <a:spLocks noGrp="1"/>
          </p:cNvSpPr>
          <p:nvPr>
            <p:ph type="body" idx="4294967295"/>
          </p:nvPr>
        </p:nvSpPr>
        <p:spPr>
          <a:xfrm>
            <a:off x="309500" y="756347"/>
            <a:ext cx="8521700" cy="4290255"/>
          </a:xfrm>
          <a:prstGeom prst="rect">
            <a:avLst/>
          </a:prstGeom>
          <a:solidFill>
            <a:srgbClr val="FFFFFF"/>
          </a:solidFill>
          <a:ln w="76200" cap="flat" cmpd="sng">
            <a:noFill/>
            <a:prstDash val="solid"/>
            <a:round/>
            <a:headEnd type="none" w="sm" len="sm"/>
            <a:tailEnd type="none" w="sm" len="sm"/>
          </a:ln>
        </p:spPr>
        <p:txBody>
          <a:bodyPr spcFirstLastPara="1" wrap="square" lIns="91425" tIns="91425" rIns="91425" bIns="91425" anchor="t" anchorCtr="0">
            <a:noAutofit/>
          </a:bodyPr>
          <a:lstStyle/>
          <a:p>
            <a:pPr marL="457200" lvl="0" indent="-341947" algn="l" rtl="0">
              <a:spcBef>
                <a:spcPts val="0"/>
              </a:spcBef>
              <a:spcAft>
                <a:spcPts val="0"/>
              </a:spcAft>
              <a:buSzPct val="100000"/>
              <a:buAutoNum type="arabicPeriod"/>
            </a:pPr>
            <a:r>
              <a:rPr lang="en-GB" sz="1700" dirty="0"/>
              <a:t>Community involvement – </a:t>
            </a:r>
            <a:r>
              <a:rPr lang="en-GB" sz="1700" dirty="0">
                <a:solidFill>
                  <a:srgbClr val="7030A0"/>
                </a:solidFill>
              </a:rPr>
              <a:t>Yes. The BYC were involved in 4 community events. (see the following slides)</a:t>
            </a:r>
            <a:endParaRPr sz="1700" dirty="0">
              <a:solidFill>
                <a:srgbClr val="7030A0"/>
              </a:solidFill>
            </a:endParaRPr>
          </a:p>
          <a:p>
            <a:pPr marL="457200" lvl="0" indent="-341947" algn="l" rtl="0">
              <a:spcBef>
                <a:spcPts val="0"/>
              </a:spcBef>
              <a:spcAft>
                <a:spcPts val="0"/>
              </a:spcAft>
              <a:buSzPct val="100000"/>
              <a:buAutoNum type="arabicPeriod"/>
            </a:pPr>
            <a:r>
              <a:rPr lang="en-GB" sz="1700" dirty="0"/>
              <a:t>Youth council members to be involved in the running of the open access youth group </a:t>
            </a:r>
            <a:r>
              <a:rPr lang="en-GB" sz="1700" dirty="0">
                <a:solidFill>
                  <a:srgbClr val="7030A0"/>
                </a:solidFill>
              </a:rPr>
              <a:t>- Yes, we successfully have opened up an open access youth group. </a:t>
            </a:r>
            <a:endParaRPr sz="1700" dirty="0">
              <a:solidFill>
                <a:srgbClr val="7030A0"/>
              </a:solidFill>
            </a:endParaRPr>
          </a:p>
          <a:p>
            <a:pPr marL="457200" lvl="0" indent="-341947" algn="l" rtl="0">
              <a:spcBef>
                <a:spcPts val="0"/>
              </a:spcBef>
              <a:spcAft>
                <a:spcPts val="0"/>
              </a:spcAft>
              <a:buSzPct val="100000"/>
              <a:buAutoNum type="arabicPeriod"/>
            </a:pPr>
            <a:r>
              <a:rPr lang="en-GB" sz="1700" dirty="0"/>
              <a:t>Education sessions - </a:t>
            </a:r>
            <a:r>
              <a:rPr lang="en-GB" sz="1700" dirty="0">
                <a:solidFill>
                  <a:srgbClr val="7030A0"/>
                </a:solidFill>
              </a:rPr>
              <a:t>We have been prioritising the promotion and running of the youth club sessions since November 2021 but now that we have a regular group of 14 young people attending, this will be a priority in the quarter. We have already identified a range of topics which we will be covering each week. For example; The BYC have developed a presentation on gender inequality that will be ready for delivery soon. </a:t>
            </a:r>
            <a:endParaRPr sz="1700" dirty="0">
              <a:solidFill>
                <a:srgbClr val="7030A0"/>
              </a:solidFill>
            </a:endParaRPr>
          </a:p>
          <a:p>
            <a:pPr marL="457200" lvl="0" indent="-341947" algn="l" rtl="0">
              <a:spcBef>
                <a:spcPts val="0"/>
              </a:spcBef>
              <a:spcAft>
                <a:spcPts val="0"/>
              </a:spcAft>
              <a:buSzPct val="100000"/>
              <a:buAutoNum type="arabicPeriod"/>
            </a:pPr>
            <a:r>
              <a:rPr lang="en-GB" sz="1700" dirty="0"/>
              <a:t>Awareness sessions – including drop IN SESSIONS – consultations - </a:t>
            </a:r>
            <a:r>
              <a:rPr lang="en-GB" sz="1700" dirty="0">
                <a:solidFill>
                  <a:srgbClr val="7030A0"/>
                </a:solidFill>
              </a:rPr>
              <a:t>Yes, the BYC have advocated for several awareness sessions based on their experiences.</a:t>
            </a:r>
            <a:endParaRPr sz="1700" dirty="0">
              <a:solidFill>
                <a:srgbClr val="7030A0"/>
              </a:solidFill>
            </a:endParaRPr>
          </a:p>
          <a:p>
            <a:pPr marL="457200" lvl="0" indent="-341947" algn="l" rtl="0">
              <a:spcBef>
                <a:spcPts val="0"/>
              </a:spcBef>
              <a:spcAft>
                <a:spcPts val="0"/>
              </a:spcAft>
              <a:buSzPct val="100000"/>
              <a:buAutoNum type="arabicPeriod"/>
            </a:pPr>
            <a:r>
              <a:rPr lang="en-GB" sz="1700" dirty="0"/>
              <a:t>Have fun, SAFELY. - </a:t>
            </a:r>
            <a:r>
              <a:rPr lang="en-GB" sz="1700" dirty="0">
                <a:solidFill>
                  <a:srgbClr val="7030A0"/>
                </a:solidFill>
              </a:rPr>
              <a:t>Yes. Met throughout all our activities and engagement </a:t>
            </a:r>
            <a:r>
              <a:rPr lang="en-GB" sz="1700" dirty="0" err="1">
                <a:solidFill>
                  <a:srgbClr val="7030A0"/>
                </a:solidFill>
              </a:rPr>
              <a:t>e.g</a:t>
            </a:r>
            <a:r>
              <a:rPr lang="en-GB" sz="1700" dirty="0">
                <a:solidFill>
                  <a:srgbClr val="7030A0"/>
                </a:solidFill>
              </a:rPr>
              <a:t> Young People’s involvement in monthly planning, ground rules and behaviour plan</a:t>
            </a:r>
            <a:endParaRPr sz="1700" dirty="0">
              <a:solidFill>
                <a:srgbClr val="7030A0"/>
              </a:solidFill>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Quotes about open access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0" name="Google Shape;90;p18"/>
          <p:cNvSpPr txBox="1">
            <a:spLocks noGrp="1"/>
          </p:cNvSpPr>
          <p:nvPr>
            <p:ph type="body" idx="1"/>
          </p:nvPr>
        </p:nvSpPr>
        <p:spPr>
          <a:xfrm>
            <a:off x="311700" y="1017725"/>
            <a:ext cx="8520600" cy="3426000"/>
          </a:xfrm>
          <a:prstGeom prst="rect">
            <a:avLst/>
          </a:prstGeom>
          <a:noFill/>
          <a:ln w="76200" cap="flat" cmpd="sng">
            <a:noFill/>
            <a:prstDash val="solid"/>
            <a:round/>
            <a:headEnd type="none" w="sm" len="sm"/>
            <a:tailEnd type="none" w="sm" len="sm"/>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sz="1600" dirty="0"/>
              <a:t>‘Thank you for giving them all something to do and keeping them off the streets.’ </a:t>
            </a:r>
          </a:p>
          <a:p>
            <a:pPr marL="457200" lvl="0" indent="-342900" algn="l" rtl="0">
              <a:spcBef>
                <a:spcPts val="0"/>
              </a:spcBef>
              <a:spcAft>
                <a:spcPts val="0"/>
              </a:spcAft>
              <a:buSzPts val="1800"/>
              <a:buChar char="-"/>
            </a:pPr>
            <a:r>
              <a:rPr lang="en-GB" sz="1600" dirty="0"/>
              <a:t>‘Thank you for letting L join, he said he liked playing football there with his friends, its nice that he can go somewhere and play with his friends with the dark nights, I don’t really let him play out in the dark so thank you. I appreciate what you’re doing.’ </a:t>
            </a:r>
          </a:p>
          <a:p>
            <a:pPr marL="457200" lvl="0" indent="-342900" algn="l" rtl="0">
              <a:spcBef>
                <a:spcPts val="0"/>
              </a:spcBef>
              <a:spcAft>
                <a:spcPts val="0"/>
              </a:spcAft>
              <a:buSzPts val="1800"/>
              <a:buChar char="-"/>
            </a:pPr>
            <a:r>
              <a:rPr lang="en-GB" sz="1600" dirty="0"/>
              <a:t>‘I am so happy they have some where to go.’</a:t>
            </a:r>
          </a:p>
          <a:p>
            <a:pPr marL="457200" lvl="0" indent="-342900" algn="l" rtl="0">
              <a:spcBef>
                <a:spcPts val="0"/>
              </a:spcBef>
              <a:spcAft>
                <a:spcPts val="0"/>
              </a:spcAft>
              <a:buSzPts val="1800"/>
              <a:buChar char="-"/>
            </a:pPr>
            <a:r>
              <a:rPr lang="en-GB" sz="1600" dirty="0"/>
              <a:t>‘They really enjoy going, its somewhere safe they can go to hang out with their mates.’</a:t>
            </a:r>
          </a:p>
          <a:p>
            <a:pPr marL="457200" lvl="0" indent="-342900" algn="l" rtl="0">
              <a:spcBef>
                <a:spcPts val="0"/>
              </a:spcBef>
              <a:spcAft>
                <a:spcPts val="0"/>
              </a:spcAft>
              <a:buSzPts val="1800"/>
              <a:buChar char="-"/>
            </a:pPr>
            <a:r>
              <a:rPr lang="en-GB" sz="1600" dirty="0"/>
              <a:t>‘It gets them doing something for the community which is good for our neighbourhood.’</a:t>
            </a:r>
          </a:p>
          <a:p>
            <a:pPr marL="457200" lvl="0" indent="-342900" algn="l" rtl="0">
              <a:spcBef>
                <a:spcPts val="0"/>
              </a:spcBef>
              <a:spcAft>
                <a:spcPts val="0"/>
              </a:spcAft>
              <a:buSzPts val="1800"/>
              <a:buChar char="-"/>
            </a:pPr>
            <a:r>
              <a:rPr lang="en-GB" sz="1600" dirty="0"/>
              <a:t>‘there’s not much to do in this area, so it nice to have somewhere to participate’</a:t>
            </a:r>
            <a:endParaRPr sz="1600" dirty="0"/>
          </a:p>
        </p:txBody>
      </p:sp>
    </p:spTree>
    <p:extLst>
      <p:ext uri="{BB962C8B-B14F-4D97-AF65-F5344CB8AC3E}">
        <p14:creationId xmlns:p14="http://schemas.microsoft.com/office/powerpoint/2010/main" val="87791852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Benefits of the Open access youth group:</a:t>
            </a:r>
          </a:p>
        </p:txBody>
      </p:sp>
      <p:sp>
        <p:nvSpPr>
          <p:cNvPr id="6" name="Google Shape;90;p18"/>
          <p:cNvSpPr txBox="1">
            <a:spLocks noGrp="1"/>
          </p:cNvSpPr>
          <p:nvPr>
            <p:ph type="body" idx="1"/>
          </p:nvPr>
        </p:nvSpPr>
        <p:spPr>
          <a:xfrm>
            <a:off x="159300" y="1017725"/>
            <a:ext cx="8520600" cy="2851748"/>
          </a:xfrm>
          <a:prstGeom prst="rect">
            <a:avLst/>
          </a:prstGeom>
          <a:noFill/>
          <a:ln w="76200" cap="flat" cmpd="sng">
            <a:noFill/>
            <a:prstDash val="solid"/>
            <a:round/>
            <a:headEnd type="none" w="sm" len="sm"/>
            <a:tailEnd type="none" w="sm" len="sm"/>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sz="1800" dirty="0"/>
              <a:t>Reduces social isolation among young people in the Baildon area </a:t>
            </a:r>
          </a:p>
          <a:p>
            <a:pPr marL="457200" lvl="0" indent="-342900" algn="l" rtl="0">
              <a:spcBef>
                <a:spcPts val="0"/>
              </a:spcBef>
              <a:spcAft>
                <a:spcPts val="0"/>
              </a:spcAft>
              <a:buSzPts val="1800"/>
              <a:buChar char="-"/>
            </a:pPr>
            <a:r>
              <a:rPr lang="en-GB" sz="1800" dirty="0"/>
              <a:t>Improves life skills of young people by offering a range of activities including cooking and CV workshops</a:t>
            </a:r>
          </a:p>
          <a:p>
            <a:pPr marL="457200" lvl="0" indent="-342900" algn="l" rtl="0">
              <a:spcBef>
                <a:spcPts val="0"/>
              </a:spcBef>
              <a:spcAft>
                <a:spcPts val="0"/>
              </a:spcAft>
              <a:buSzPts val="1800"/>
              <a:buChar char="-"/>
            </a:pPr>
            <a:r>
              <a:rPr lang="en-GB" sz="1800" dirty="0"/>
              <a:t>Increases the independence of young people by giving them a space that is their own, where they get to decide and influence what happens. </a:t>
            </a:r>
          </a:p>
          <a:p>
            <a:pPr marL="457200" lvl="0" indent="-342900" algn="l" rtl="0">
              <a:spcBef>
                <a:spcPts val="0"/>
              </a:spcBef>
              <a:spcAft>
                <a:spcPts val="0"/>
              </a:spcAft>
              <a:buSzPts val="1800"/>
              <a:buChar char="-"/>
            </a:pPr>
            <a:r>
              <a:rPr lang="en-GB" sz="1800" dirty="0"/>
              <a:t>Tackles anti-social behaviour by getting young people off the streets and into a productive youth group</a:t>
            </a:r>
          </a:p>
          <a:p>
            <a:pPr marL="457200" lvl="0" indent="-342900" algn="l" rtl="0">
              <a:spcBef>
                <a:spcPts val="0"/>
              </a:spcBef>
              <a:spcAft>
                <a:spcPts val="0"/>
              </a:spcAft>
              <a:buSzPts val="1800"/>
              <a:buChar char="-"/>
            </a:pPr>
            <a:r>
              <a:rPr lang="en-GB" sz="1800" dirty="0"/>
              <a:t>Improves community relations as young people are engaged in work to benefit the community such as litter picks</a:t>
            </a:r>
            <a:endParaRPr sz="1800" dirty="0"/>
          </a:p>
        </p:txBody>
      </p:sp>
    </p:spTree>
    <p:extLst>
      <p:ext uri="{BB962C8B-B14F-4D97-AF65-F5344CB8AC3E}">
        <p14:creationId xmlns:p14="http://schemas.microsoft.com/office/powerpoint/2010/main" val="34995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Feedback from BYC members.</a:t>
            </a:r>
          </a:p>
        </p:txBody>
      </p:sp>
      <p:sp>
        <p:nvSpPr>
          <p:cNvPr id="3" name="Text Placeholder 2"/>
          <p:cNvSpPr>
            <a:spLocks noGrp="1"/>
          </p:cNvSpPr>
          <p:nvPr>
            <p:ph type="body" idx="1"/>
          </p:nvPr>
        </p:nvSpPr>
        <p:spPr>
          <a:xfrm>
            <a:off x="311700" y="1234075"/>
            <a:ext cx="7025802" cy="3334800"/>
          </a:xfrm>
        </p:spPr>
        <p:txBody>
          <a:bodyPr>
            <a:normAutofit/>
          </a:bodyPr>
          <a:lstStyle/>
          <a:p>
            <a:r>
              <a:rPr lang="en-GB" sz="2400" dirty="0"/>
              <a:t>‘It was our idea to start a youth group to engage more young people in our area. We wanted to create a fun, social and informative environment. Hearing this feedback makes us feel like we have really achieved something and done our job well. It also makes us feels valued and gives us responsibility in preparing for our future’</a:t>
            </a:r>
          </a:p>
        </p:txBody>
      </p:sp>
    </p:spTree>
    <p:extLst>
      <p:ext uri="{BB962C8B-B14F-4D97-AF65-F5344CB8AC3E}">
        <p14:creationId xmlns:p14="http://schemas.microsoft.com/office/powerpoint/2010/main" val="94264233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t>Community outreach</a:t>
            </a:r>
            <a:endParaRPr/>
          </a:p>
          <a:p>
            <a:pPr marL="0" lvl="0" indent="0" algn="l" rtl="0">
              <a:spcBef>
                <a:spcPts val="0"/>
              </a:spcBef>
              <a:spcAft>
                <a:spcPts val="0"/>
              </a:spcAft>
              <a:buClr>
                <a:schemeClr val="dk2"/>
              </a:buClr>
              <a:buSzPct val="36666"/>
              <a:buFont typeface="Arial"/>
              <a:buNone/>
            </a:pPr>
            <a:endParaRPr/>
          </a:p>
          <a:p>
            <a:pPr marL="0" lvl="0" indent="0" algn="l" rtl="0">
              <a:spcBef>
                <a:spcPts val="0"/>
              </a:spcBef>
              <a:spcAft>
                <a:spcPts val="0"/>
              </a:spcAft>
              <a:buNone/>
            </a:pPr>
            <a:endParaRPr/>
          </a:p>
        </p:txBody>
      </p:sp>
      <p:sp>
        <p:nvSpPr>
          <p:cNvPr id="84" name="Google Shape;84;p17"/>
          <p:cNvSpPr txBox="1">
            <a:spLocks noGrp="1"/>
          </p:cNvSpPr>
          <p:nvPr>
            <p:ph type="body" idx="1"/>
          </p:nvPr>
        </p:nvSpPr>
        <p:spPr>
          <a:xfrm>
            <a:off x="311700" y="1256377"/>
            <a:ext cx="8520600" cy="2735759"/>
          </a:xfrm>
          <a:prstGeom prst="rect">
            <a:avLst/>
          </a:prstGeom>
          <a:solidFill>
            <a:srgbClr val="FFFFFF"/>
          </a:solidFill>
          <a:ln w="76200" cap="flat" cmpd="sng">
            <a:noFill/>
            <a:prstDash val="solid"/>
            <a:round/>
            <a:headEnd type="none" w="sm" len="sm"/>
            <a:tailEnd type="none" w="sm" len="sm"/>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sz="1600" b="1" dirty="0"/>
              <a:t>Hale Christmas fair</a:t>
            </a:r>
            <a:r>
              <a:rPr lang="en-GB" sz="1600" dirty="0"/>
              <a:t> - the HALE team organised a community fair at the </a:t>
            </a:r>
            <a:r>
              <a:rPr lang="en-GB" sz="1600" dirty="0" err="1"/>
              <a:t>Kirkgate</a:t>
            </a:r>
            <a:r>
              <a:rPr lang="en-GB" sz="1600" dirty="0"/>
              <a:t> centre in Shipley in order to raise money for the charity. The youth council members attended in order to offer assistance with the running of the event as well as talking to isolated members of the community who attended; building on their previous inter-generational work.</a:t>
            </a:r>
            <a:br>
              <a:rPr lang="en-GB" sz="1600" dirty="0"/>
            </a:br>
            <a:endParaRPr sz="1600" dirty="0"/>
          </a:p>
          <a:p>
            <a:pPr marL="457200" lvl="0" indent="-342900" algn="l" rtl="0">
              <a:spcBef>
                <a:spcPts val="0"/>
              </a:spcBef>
              <a:spcAft>
                <a:spcPts val="0"/>
              </a:spcAft>
              <a:buSzPts val="1800"/>
              <a:buChar char="-"/>
            </a:pPr>
            <a:r>
              <a:rPr lang="en-GB" sz="1600" b="1" dirty="0"/>
              <a:t>Plastic free Shipley</a:t>
            </a:r>
            <a:r>
              <a:rPr lang="en-GB" sz="1600" dirty="0"/>
              <a:t> - The Baildon youth council members began a consultation with a representative from Plastic free Shipley where they outlined that they would begin by making the sessions plastic free and seeing where they could go from there. </a:t>
            </a:r>
            <a:endParaRPr sz="1600" dirty="0"/>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Community outreach (</a:t>
            </a:r>
            <a:r>
              <a:rPr lang="en-GB" dirty="0" err="1"/>
              <a:t>cont</a:t>
            </a:r>
            <a:r>
              <a:rPr lang="en-GB" dirty="0"/>
              <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0" name="Google Shape;90;p18"/>
          <p:cNvSpPr txBox="1">
            <a:spLocks noGrp="1"/>
          </p:cNvSpPr>
          <p:nvPr>
            <p:ph type="body" idx="1"/>
          </p:nvPr>
        </p:nvSpPr>
        <p:spPr>
          <a:xfrm>
            <a:off x="311700" y="1234075"/>
            <a:ext cx="8520600" cy="2713457"/>
          </a:xfrm>
          <a:prstGeom prst="rect">
            <a:avLst/>
          </a:prstGeom>
          <a:solidFill>
            <a:srgbClr val="FFFFFF"/>
          </a:solidFill>
          <a:ln w="76200" cap="flat" cmpd="sng">
            <a:noFill/>
            <a:prstDash val="solid"/>
            <a:round/>
            <a:headEnd type="none" w="sm" len="sm"/>
            <a:tailEnd type="none" w="sm" len="sm"/>
          </a:ln>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Char char="-"/>
            </a:pPr>
            <a:r>
              <a:rPr lang="en-GB" sz="1600" b="1" dirty="0"/>
              <a:t>COP</a:t>
            </a:r>
            <a:r>
              <a:rPr lang="en-GB" sz="1600" dirty="0"/>
              <a:t> – two of our BYC attended a community assembly to discuss COP26, share their ideas and learn from others. The young people spoke about new ways to fight against the environmental crisis, then presented their findings to the assembly. Afterwards, the young people claimed to feel empowered and heard; one in particular stated “my confidence was greatly improved.”</a:t>
            </a:r>
          </a:p>
          <a:p>
            <a:pPr marL="114300" lvl="0" indent="0" algn="l" rtl="0">
              <a:spcBef>
                <a:spcPts val="0"/>
              </a:spcBef>
              <a:spcAft>
                <a:spcPts val="0"/>
              </a:spcAft>
              <a:buSzPts val="1800"/>
              <a:buNone/>
            </a:pPr>
            <a:endParaRPr lang="en-GB" sz="1600" dirty="0"/>
          </a:p>
          <a:p>
            <a:pPr marL="457200" lvl="0" indent="-342900" algn="l" rtl="0">
              <a:spcBef>
                <a:spcPts val="0"/>
              </a:spcBef>
              <a:spcAft>
                <a:spcPts val="0"/>
              </a:spcAft>
              <a:buSzPts val="1800"/>
              <a:buChar char="-"/>
            </a:pPr>
            <a:r>
              <a:rPr lang="en-GB" sz="1600" b="1" dirty="0"/>
              <a:t>Salts Drop in - </a:t>
            </a:r>
            <a:r>
              <a:rPr lang="en-GB" sz="1600" dirty="0"/>
              <a:t>The BYC assisted the Baildon staff in delivering and providing a mental health drop in at Salts School. Including planning awareness topics as well as advocating for what matters to young people. </a:t>
            </a:r>
          </a:p>
          <a:p>
            <a:pPr marL="114300" lvl="0" indent="0" algn="l" rtl="0">
              <a:spcBef>
                <a:spcPts val="0"/>
              </a:spcBef>
              <a:spcAft>
                <a:spcPts val="0"/>
              </a:spcAft>
              <a:buSzPts val="1800"/>
              <a:buNone/>
            </a:pPr>
            <a:endParaRPr sz="1600" dirty="0"/>
          </a:p>
          <a:p>
            <a:pPr marL="457200" lvl="0" indent="-342900" algn="l" rtl="0">
              <a:spcBef>
                <a:spcPts val="0"/>
              </a:spcBef>
              <a:spcAft>
                <a:spcPts val="0"/>
              </a:spcAft>
              <a:buSzPts val="1800"/>
              <a:buChar char="-"/>
            </a:pPr>
            <a:r>
              <a:rPr lang="en-GB" sz="1600" b="1" dirty="0"/>
              <a:t>Open access sessions </a:t>
            </a:r>
            <a:r>
              <a:rPr lang="en-GB" sz="1600" dirty="0"/>
              <a:t>– The youth council now help to facilitate an open access youth group at St. Huws. Young people from around the area have come to the sessions and enjoyed games, crafts and cooking as well as issue based sessions. </a:t>
            </a:r>
            <a:endParaRPr sz="1600" dirty="0"/>
          </a:p>
        </p:txBody>
      </p:sp>
    </p:spTree>
  </p:cSld>
  <p:clrMapOvr>
    <a:masterClrMapping/>
  </p:clrMapOvr>
  <p:transition spd="slow">
    <p:wip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1203</TotalTime>
  <Words>1020</Words>
  <Application>Microsoft Office PowerPoint</Application>
  <PresentationFormat>On-screen Show (16:9)</PresentationFormat>
  <Paragraphs>59</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Trebuchet MS</vt:lpstr>
      <vt:lpstr>Arial</vt:lpstr>
      <vt:lpstr>Playfair Display</vt:lpstr>
      <vt:lpstr>Wingdings 3</vt:lpstr>
      <vt:lpstr>Facet</vt:lpstr>
      <vt:lpstr>Baildon Youth Council Oct-Dec Report </vt:lpstr>
      <vt:lpstr>General update/highlights  </vt:lpstr>
      <vt:lpstr>Objectives</vt:lpstr>
      <vt:lpstr>Did we meet our objectives Sept - Dec 2021?</vt:lpstr>
      <vt:lpstr>Quotes about open access  </vt:lpstr>
      <vt:lpstr>Benefits of the Open access youth group:</vt:lpstr>
      <vt:lpstr>Feedback from BYC members.</vt:lpstr>
      <vt:lpstr>Community outreach  </vt:lpstr>
      <vt:lpstr>Community outreach (cont)  </vt:lpstr>
      <vt:lpstr>Community outreach  COP26</vt:lpstr>
      <vt:lpstr>Additional Activities:</vt:lpstr>
      <vt:lpstr>Awareness Activities </vt:lpstr>
      <vt:lpstr>Educational Sessions</vt:lpstr>
      <vt:lpstr>How we had fun!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Baildon Youth Council Oct-Dec Report</dc:title>
  <dc:creator>William Hayes</dc:creator>
  <cp:lastModifiedBy>Ruth Logan</cp:lastModifiedBy>
  <cp:revision>15</cp:revision>
  <dcterms:modified xsi:type="dcterms:W3CDTF">2022-02-01T09:26:48Z</dcterms:modified>
</cp:coreProperties>
</file>